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7" r:id="rId2"/>
  </p:sldMasterIdLst>
  <p:notesMasterIdLst>
    <p:notesMasterId r:id="rId10"/>
  </p:notesMasterIdLst>
  <p:handoutMasterIdLst>
    <p:handoutMasterId r:id="rId11"/>
  </p:handoutMasterIdLst>
  <p:sldIdLst>
    <p:sldId id="267" r:id="rId3"/>
    <p:sldId id="270" r:id="rId4"/>
    <p:sldId id="296" r:id="rId5"/>
    <p:sldId id="292" r:id="rId6"/>
    <p:sldId id="287" r:id="rId7"/>
    <p:sldId id="297" r:id="rId8"/>
    <p:sldId id="295" r:id="rId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5FCBEF"/>
    <a:srgbClr val="091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244" autoAdjust="0"/>
  </p:normalViewPr>
  <p:slideViewPr>
    <p:cSldViewPr snapToGrid="0">
      <p:cViewPr varScale="1">
        <p:scale>
          <a:sx n="106" d="100"/>
          <a:sy n="106" d="100"/>
        </p:scale>
        <p:origin x="792" y="108"/>
      </p:cViewPr>
      <p:guideLst>
        <p:guide pos="3840"/>
        <p:guide orient="horz" pos="2160"/>
      </p:guideLst>
    </p:cSldViewPr>
  </p:slideViewPr>
  <p:notesTextViewPr>
    <p:cViewPr>
      <p:scale>
        <a:sx n="1" d="1"/>
        <a:sy n="1" d="1"/>
      </p:scale>
      <p:origin x="0" y="0"/>
    </p:cViewPr>
  </p:notesTextViewPr>
  <p:notesViewPr>
    <p:cSldViewPr snapToGrid="0">
      <p:cViewPr varScale="1">
        <p:scale>
          <a:sx n="86" d="100"/>
          <a:sy n="86" d="100"/>
        </p:scale>
        <p:origin x="3840"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a:t>4/23/2018</a:t>
            </a: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7B79F74-2001-4B21-B06E-FA23C7F2DD77}" type="slidenum">
              <a:rPr lang="en-US" smtClean="0"/>
              <a:pPr/>
              <a:t>‹#›</a:t>
            </a:fld>
            <a:endParaRPr lang="en-US" dirty="0"/>
          </a:p>
        </p:txBody>
      </p:sp>
    </p:spTree>
    <p:extLst>
      <p:ext uri="{BB962C8B-B14F-4D97-AF65-F5344CB8AC3E}">
        <p14:creationId xmlns:p14="http://schemas.microsoft.com/office/powerpoint/2010/main" val="9778241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a:t>4/23/2018</a:t>
            </a:r>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11717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F0E67C00-F679-4C51-9894-9E2214E5C2F1}" type="slidenum">
              <a:rPr lang="en-US" smtClean="0"/>
              <a:pPr/>
              <a:t>‹#›</a:t>
            </a:fld>
            <a:endParaRPr lang="en-US" dirty="0"/>
          </a:p>
        </p:txBody>
      </p:sp>
    </p:spTree>
    <p:extLst>
      <p:ext uri="{BB962C8B-B14F-4D97-AF65-F5344CB8AC3E}">
        <p14:creationId xmlns:p14="http://schemas.microsoft.com/office/powerpoint/2010/main" val="55282258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377E2749-8550-4471-9B20-8FB84979D422}"/>
              </a:ext>
            </a:extLst>
          </p:cNvPr>
          <p:cNvSpPr>
            <a:spLocks noGrp="1"/>
          </p:cNvSpPr>
          <p:nvPr>
            <p:ph type="dt" idx="10"/>
          </p:nvPr>
        </p:nvSpPr>
        <p:spPr/>
        <p:txBody>
          <a:bodyPr/>
          <a:lstStyle/>
          <a:p>
            <a:r>
              <a:rPr lang="en-US" dirty="0"/>
              <a:t>1/9/2019</a:t>
            </a:r>
          </a:p>
        </p:txBody>
      </p:sp>
      <p:sp>
        <p:nvSpPr>
          <p:cNvPr id="6" name="Slide Number Placeholder 5">
            <a:extLst>
              <a:ext uri="{FF2B5EF4-FFF2-40B4-BE49-F238E27FC236}">
                <a16:creationId xmlns:a16="http://schemas.microsoft.com/office/drawing/2014/main" id="{C92DEBB0-C0B2-4F05-B22F-9595D6A40935}"/>
              </a:ext>
            </a:extLst>
          </p:cNvPr>
          <p:cNvSpPr>
            <a:spLocks noGrp="1"/>
          </p:cNvSpPr>
          <p:nvPr>
            <p:ph type="sldNum" sz="quarter" idx="11"/>
          </p:nvPr>
        </p:nvSpPr>
        <p:spPr/>
        <p:txBody>
          <a:bodyPr/>
          <a:lstStyle/>
          <a:p>
            <a:fld id="{F0E67C00-F679-4C51-9894-9E2214E5C2F1}" type="slidenum">
              <a:rPr lang="en-US" smtClean="0"/>
              <a:pPr/>
              <a:t>1</a:t>
            </a:fld>
            <a:endParaRPr lang="en-US" dirty="0"/>
          </a:p>
        </p:txBody>
      </p:sp>
    </p:spTree>
    <p:extLst>
      <p:ext uri="{BB962C8B-B14F-4D97-AF65-F5344CB8AC3E}">
        <p14:creationId xmlns:p14="http://schemas.microsoft.com/office/powerpoint/2010/main" val="218778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Date Placeholder 4">
            <a:extLst>
              <a:ext uri="{FF2B5EF4-FFF2-40B4-BE49-F238E27FC236}">
                <a16:creationId xmlns:a16="http://schemas.microsoft.com/office/drawing/2014/main" id="{85E4E80A-11A5-49B9-83FE-AE4A6F6F7393}"/>
              </a:ext>
            </a:extLst>
          </p:cNvPr>
          <p:cNvSpPr>
            <a:spLocks noGrp="1"/>
          </p:cNvSpPr>
          <p:nvPr>
            <p:ph type="dt" idx="10"/>
          </p:nvPr>
        </p:nvSpPr>
        <p:spPr/>
        <p:txBody>
          <a:bodyPr/>
          <a:lstStyle/>
          <a:p>
            <a:r>
              <a:rPr lang="en-US" dirty="0"/>
              <a:t>4/23/2018</a:t>
            </a:r>
          </a:p>
        </p:txBody>
      </p:sp>
      <p:sp>
        <p:nvSpPr>
          <p:cNvPr id="6" name="Slide Number Placeholder 5">
            <a:extLst>
              <a:ext uri="{FF2B5EF4-FFF2-40B4-BE49-F238E27FC236}">
                <a16:creationId xmlns:a16="http://schemas.microsoft.com/office/drawing/2014/main" id="{81431BEB-7924-4724-8177-E7F5FDA19A25}"/>
              </a:ext>
            </a:extLst>
          </p:cNvPr>
          <p:cNvSpPr>
            <a:spLocks noGrp="1"/>
          </p:cNvSpPr>
          <p:nvPr>
            <p:ph type="sldNum" sz="quarter" idx="11"/>
          </p:nvPr>
        </p:nvSpPr>
        <p:spPr/>
        <p:txBody>
          <a:bodyPr/>
          <a:lstStyle/>
          <a:p>
            <a:fld id="{F0E67C00-F679-4C51-9894-9E2214E5C2F1}" type="slidenum">
              <a:rPr lang="en-US" smtClean="0"/>
              <a:pPr/>
              <a:t>2</a:t>
            </a:fld>
            <a:endParaRPr lang="en-US" dirty="0"/>
          </a:p>
        </p:txBody>
      </p:sp>
      <p:sp>
        <p:nvSpPr>
          <p:cNvPr id="7" name="Notes Placeholder 6">
            <a:extLst>
              <a:ext uri="{FF2B5EF4-FFF2-40B4-BE49-F238E27FC236}">
                <a16:creationId xmlns:a16="http://schemas.microsoft.com/office/drawing/2014/main" id="{34E3123E-3705-4CA8-BDA2-28969C5F056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84307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Date Placeholder 4">
            <a:extLst>
              <a:ext uri="{FF2B5EF4-FFF2-40B4-BE49-F238E27FC236}">
                <a16:creationId xmlns:a16="http://schemas.microsoft.com/office/drawing/2014/main" id="{85E4E80A-11A5-49B9-83FE-AE4A6F6F7393}"/>
              </a:ext>
            </a:extLst>
          </p:cNvPr>
          <p:cNvSpPr>
            <a:spLocks noGrp="1"/>
          </p:cNvSpPr>
          <p:nvPr>
            <p:ph type="dt" idx="10"/>
          </p:nvPr>
        </p:nvSpPr>
        <p:spPr/>
        <p:txBody>
          <a:bodyPr/>
          <a:lstStyle/>
          <a:p>
            <a:r>
              <a:rPr lang="en-US" dirty="0"/>
              <a:t>4/23/2018</a:t>
            </a:r>
          </a:p>
        </p:txBody>
      </p:sp>
      <p:sp>
        <p:nvSpPr>
          <p:cNvPr id="6" name="Slide Number Placeholder 5">
            <a:extLst>
              <a:ext uri="{FF2B5EF4-FFF2-40B4-BE49-F238E27FC236}">
                <a16:creationId xmlns:a16="http://schemas.microsoft.com/office/drawing/2014/main" id="{81431BEB-7924-4724-8177-E7F5FDA19A25}"/>
              </a:ext>
            </a:extLst>
          </p:cNvPr>
          <p:cNvSpPr>
            <a:spLocks noGrp="1"/>
          </p:cNvSpPr>
          <p:nvPr>
            <p:ph type="sldNum" sz="quarter" idx="11"/>
          </p:nvPr>
        </p:nvSpPr>
        <p:spPr/>
        <p:txBody>
          <a:bodyPr/>
          <a:lstStyle/>
          <a:p>
            <a:fld id="{F0E67C00-F679-4C51-9894-9E2214E5C2F1}" type="slidenum">
              <a:rPr lang="en-US" smtClean="0"/>
              <a:pPr/>
              <a:t>3</a:t>
            </a:fld>
            <a:endParaRPr lang="en-US" dirty="0"/>
          </a:p>
        </p:txBody>
      </p:sp>
      <p:sp>
        <p:nvSpPr>
          <p:cNvPr id="7" name="Notes Placeholder 6">
            <a:extLst>
              <a:ext uri="{FF2B5EF4-FFF2-40B4-BE49-F238E27FC236}">
                <a16:creationId xmlns:a16="http://schemas.microsoft.com/office/drawing/2014/main" id="{34E3123E-3705-4CA8-BDA2-28969C5F056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89362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Date Placeholder 4">
            <a:extLst>
              <a:ext uri="{FF2B5EF4-FFF2-40B4-BE49-F238E27FC236}">
                <a16:creationId xmlns:a16="http://schemas.microsoft.com/office/drawing/2014/main" id="{85E4E80A-11A5-49B9-83FE-AE4A6F6F7393}"/>
              </a:ext>
            </a:extLst>
          </p:cNvPr>
          <p:cNvSpPr>
            <a:spLocks noGrp="1"/>
          </p:cNvSpPr>
          <p:nvPr>
            <p:ph type="dt" idx="10"/>
          </p:nvPr>
        </p:nvSpPr>
        <p:spPr/>
        <p:txBody>
          <a:bodyPr/>
          <a:lstStyle/>
          <a:p>
            <a:r>
              <a:rPr lang="en-US" dirty="0"/>
              <a:t>4/23/2018</a:t>
            </a:r>
          </a:p>
        </p:txBody>
      </p:sp>
      <p:sp>
        <p:nvSpPr>
          <p:cNvPr id="6" name="Slide Number Placeholder 5">
            <a:extLst>
              <a:ext uri="{FF2B5EF4-FFF2-40B4-BE49-F238E27FC236}">
                <a16:creationId xmlns:a16="http://schemas.microsoft.com/office/drawing/2014/main" id="{81431BEB-7924-4724-8177-E7F5FDA19A25}"/>
              </a:ext>
            </a:extLst>
          </p:cNvPr>
          <p:cNvSpPr>
            <a:spLocks noGrp="1"/>
          </p:cNvSpPr>
          <p:nvPr>
            <p:ph type="sldNum" sz="quarter" idx="11"/>
          </p:nvPr>
        </p:nvSpPr>
        <p:spPr/>
        <p:txBody>
          <a:bodyPr/>
          <a:lstStyle/>
          <a:p>
            <a:fld id="{F0E67C00-F679-4C51-9894-9E2214E5C2F1}" type="slidenum">
              <a:rPr lang="en-US" smtClean="0"/>
              <a:pPr/>
              <a:t>4</a:t>
            </a:fld>
            <a:endParaRPr lang="en-US" dirty="0"/>
          </a:p>
        </p:txBody>
      </p:sp>
      <p:sp>
        <p:nvSpPr>
          <p:cNvPr id="7" name="Notes Placeholder 6">
            <a:extLst>
              <a:ext uri="{FF2B5EF4-FFF2-40B4-BE49-F238E27FC236}">
                <a16:creationId xmlns:a16="http://schemas.microsoft.com/office/drawing/2014/main" id="{34E3123E-3705-4CA8-BDA2-28969C5F056D}"/>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379104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Date Placeholder 4">
            <a:extLst>
              <a:ext uri="{FF2B5EF4-FFF2-40B4-BE49-F238E27FC236}">
                <a16:creationId xmlns:a16="http://schemas.microsoft.com/office/drawing/2014/main" id="{F7CD0FB0-409A-4CD0-BFB2-D4C977C01BE1}"/>
              </a:ext>
            </a:extLst>
          </p:cNvPr>
          <p:cNvSpPr>
            <a:spLocks noGrp="1"/>
          </p:cNvSpPr>
          <p:nvPr>
            <p:ph type="dt" idx="10"/>
          </p:nvPr>
        </p:nvSpPr>
        <p:spPr/>
        <p:txBody>
          <a:bodyPr/>
          <a:lstStyle/>
          <a:p>
            <a:r>
              <a:rPr lang="en-US" dirty="0"/>
              <a:t>4/23/2018</a:t>
            </a:r>
          </a:p>
        </p:txBody>
      </p:sp>
      <p:sp>
        <p:nvSpPr>
          <p:cNvPr id="6" name="Slide Number Placeholder 5">
            <a:extLst>
              <a:ext uri="{FF2B5EF4-FFF2-40B4-BE49-F238E27FC236}">
                <a16:creationId xmlns:a16="http://schemas.microsoft.com/office/drawing/2014/main" id="{3D17BC98-013B-4EDF-A521-A3121E3BDA40}"/>
              </a:ext>
            </a:extLst>
          </p:cNvPr>
          <p:cNvSpPr>
            <a:spLocks noGrp="1"/>
          </p:cNvSpPr>
          <p:nvPr>
            <p:ph type="sldNum" sz="quarter" idx="11"/>
          </p:nvPr>
        </p:nvSpPr>
        <p:spPr/>
        <p:txBody>
          <a:bodyPr/>
          <a:lstStyle/>
          <a:p>
            <a:fld id="{F0E67C00-F679-4C51-9894-9E2214E5C2F1}" type="slidenum">
              <a:rPr lang="en-US" smtClean="0"/>
              <a:pPr/>
              <a:t>5</a:t>
            </a:fld>
            <a:endParaRPr lang="en-US" dirty="0"/>
          </a:p>
        </p:txBody>
      </p:sp>
      <p:sp>
        <p:nvSpPr>
          <p:cNvPr id="7" name="Notes Placeholder 6">
            <a:extLst>
              <a:ext uri="{FF2B5EF4-FFF2-40B4-BE49-F238E27FC236}">
                <a16:creationId xmlns:a16="http://schemas.microsoft.com/office/drawing/2014/main" id="{3F80AE68-141C-45BE-A5A6-787F596A4A33}"/>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16154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Date Placeholder 4">
            <a:extLst>
              <a:ext uri="{FF2B5EF4-FFF2-40B4-BE49-F238E27FC236}">
                <a16:creationId xmlns:a16="http://schemas.microsoft.com/office/drawing/2014/main" id="{F7CD0FB0-409A-4CD0-BFB2-D4C977C01BE1}"/>
              </a:ext>
            </a:extLst>
          </p:cNvPr>
          <p:cNvSpPr>
            <a:spLocks noGrp="1"/>
          </p:cNvSpPr>
          <p:nvPr>
            <p:ph type="dt" idx="10"/>
          </p:nvPr>
        </p:nvSpPr>
        <p:spPr/>
        <p:txBody>
          <a:bodyPr/>
          <a:lstStyle/>
          <a:p>
            <a:r>
              <a:rPr lang="en-US" dirty="0"/>
              <a:t>4/23/2018</a:t>
            </a:r>
          </a:p>
        </p:txBody>
      </p:sp>
      <p:sp>
        <p:nvSpPr>
          <p:cNvPr id="6" name="Slide Number Placeholder 5">
            <a:extLst>
              <a:ext uri="{FF2B5EF4-FFF2-40B4-BE49-F238E27FC236}">
                <a16:creationId xmlns:a16="http://schemas.microsoft.com/office/drawing/2014/main" id="{3D17BC98-013B-4EDF-A521-A3121E3BDA40}"/>
              </a:ext>
            </a:extLst>
          </p:cNvPr>
          <p:cNvSpPr>
            <a:spLocks noGrp="1"/>
          </p:cNvSpPr>
          <p:nvPr>
            <p:ph type="sldNum" sz="quarter" idx="11"/>
          </p:nvPr>
        </p:nvSpPr>
        <p:spPr/>
        <p:txBody>
          <a:bodyPr/>
          <a:lstStyle/>
          <a:p>
            <a:fld id="{F0E67C00-F679-4C51-9894-9E2214E5C2F1}" type="slidenum">
              <a:rPr lang="en-US" smtClean="0"/>
              <a:pPr/>
              <a:t>6</a:t>
            </a:fld>
            <a:endParaRPr lang="en-US" dirty="0"/>
          </a:p>
        </p:txBody>
      </p:sp>
      <p:sp>
        <p:nvSpPr>
          <p:cNvPr id="7" name="Notes Placeholder 6">
            <a:extLst>
              <a:ext uri="{FF2B5EF4-FFF2-40B4-BE49-F238E27FC236}">
                <a16:creationId xmlns:a16="http://schemas.microsoft.com/office/drawing/2014/main" id="{3F80AE68-141C-45BE-A5A6-787F596A4A33}"/>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77099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8" name="Rectangle 17"/>
          <p:cNvSpPr/>
          <p:nvPr userDrawn="1"/>
        </p:nvSpPr>
        <p:spPr bwMode="hidden">
          <a:xfrm>
            <a:off x="915924" y="0"/>
            <a:ext cx="7178040" cy="5943600"/>
          </a:xfrm>
          <a:prstGeom prst="rect">
            <a:avLst/>
          </a:prstGeom>
          <a:solidFill>
            <a:schemeClr val="bg1"/>
          </a:solidFill>
          <a:ln>
            <a:noFill/>
          </a:ln>
          <a:effectLst>
            <a:outerShdw blurRad="63500" sx="101000" sy="101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506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43854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57668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9334527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847086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4684045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78307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71860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4"/>
          <p:cNvSpPr/>
          <p:nvPr userDrawn="1"/>
        </p:nvSpPr>
        <p:spPr bwMode="hidden">
          <a:xfrm>
            <a:off x="-1" y="1676400"/>
            <a:ext cx="9313683" cy="4267200"/>
          </a:xfrm>
          <a:prstGeom prst="rect">
            <a:avLst/>
          </a:prstGeom>
          <a:solidFill>
            <a:schemeClr val="bg1"/>
          </a:solidFill>
          <a:ln>
            <a:noFill/>
          </a:ln>
          <a:effectLst>
            <a:outerShdw blurRad="63500" sx="101000" sy="101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212848"/>
            <a:ext cx="6217920" cy="2862262"/>
          </a:xfrm>
        </p:spPr>
        <p:txBody>
          <a:bodyPr anchor="b"/>
          <a:lstStyle>
            <a:lvl1pPr>
              <a:lnSpc>
                <a:spcPct val="80000"/>
              </a:lnSpc>
              <a:defRPr sz="5400"/>
            </a:lvl1pPr>
          </a:lstStyle>
          <a:p>
            <a:r>
              <a:rPr lang="en-US"/>
              <a:t>Click to edit Master title style</a:t>
            </a:r>
          </a:p>
        </p:txBody>
      </p:sp>
      <p:sp>
        <p:nvSpPr>
          <p:cNvPr id="3" name="Text Placeholder 2"/>
          <p:cNvSpPr>
            <a:spLocks noGrp="1"/>
          </p:cNvSpPr>
          <p:nvPr>
            <p:ph type="body" idx="1"/>
          </p:nvPr>
        </p:nvSpPr>
        <p:spPr>
          <a:xfrm>
            <a:off x="1295400" y="5120640"/>
            <a:ext cx="6217920" cy="457200"/>
          </a:xfrm>
        </p:spPr>
        <p:txBody>
          <a:bodyPr/>
          <a:lstStyle>
            <a:lvl1pPr marL="0" indent="0">
              <a:spcBef>
                <a:spcPts val="0"/>
              </a:spcBef>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33827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userDrawn="1"/>
        </p:nvSpPr>
        <p:spPr bwMode="hidden">
          <a:xfrm>
            <a:off x="-1" y="1676400"/>
            <a:ext cx="9313683" cy="4267200"/>
          </a:xfrm>
          <a:prstGeom prst="rect">
            <a:avLst/>
          </a:prstGeom>
          <a:solidFill>
            <a:schemeClr val="bg1"/>
          </a:solidFill>
          <a:ln>
            <a:noFill/>
          </a:ln>
          <a:effectLst>
            <a:outerShdw blurRad="63500" sx="101000" sy="101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906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pic>
        <p:nvPicPr>
          <p:cNvPr id="8" name="Picture 7">
            <a:extLst>
              <a:ext uri="{FF2B5EF4-FFF2-40B4-BE49-F238E27FC236}">
                <a16:creationId xmlns:a16="http://schemas.microsoft.com/office/drawing/2014/main" id="{70B96ECA-7151-40B5-8685-AB5B5EAEFF85}"/>
              </a:ext>
            </a:extLst>
          </p:cNvPr>
          <p:cNvPicPr/>
          <p:nvPr userDrawn="1"/>
        </p:nvPicPr>
        <p:blipFill>
          <a:blip r:embed="rId2" cstate="print"/>
          <a:srcRect r="-4765" b="-4684"/>
          <a:stretch>
            <a:fillRect/>
          </a:stretch>
        </p:blipFill>
        <p:spPr bwMode="auto">
          <a:xfrm>
            <a:off x="470030" y="6482715"/>
            <a:ext cx="1047750" cy="375285"/>
          </a:xfrm>
          <a:prstGeom prst="rect">
            <a:avLst/>
          </a:prstGeom>
          <a:noFill/>
        </p:spPr>
      </p:pic>
      <p:sp>
        <p:nvSpPr>
          <p:cNvPr id="9" name="TextBox 8">
            <a:extLst>
              <a:ext uri="{FF2B5EF4-FFF2-40B4-BE49-F238E27FC236}">
                <a16:creationId xmlns:a16="http://schemas.microsoft.com/office/drawing/2014/main" id="{516C88DA-646B-4A94-9332-BDED794D51E0}"/>
              </a:ext>
            </a:extLst>
          </p:cNvPr>
          <p:cNvSpPr txBox="1"/>
          <p:nvPr userDrawn="1"/>
        </p:nvSpPr>
        <p:spPr>
          <a:xfrm>
            <a:off x="8986059" y="6467899"/>
            <a:ext cx="1637607" cy="307777"/>
          </a:xfrm>
          <a:prstGeom prst="rect">
            <a:avLst/>
          </a:prstGeom>
          <a:noFill/>
        </p:spPr>
        <p:txBody>
          <a:bodyPr wrap="square" rtlCol="0">
            <a:spAutoFit/>
          </a:bodyPr>
          <a:lstStyle/>
          <a:p>
            <a:r>
              <a:rPr lang="en-US" sz="1400" dirty="0"/>
              <a:t>January </a:t>
            </a:r>
            <a:r>
              <a:rPr lang="en-US" sz="1400" dirty="0" smtClean="0"/>
              <a:t>12, 2021</a:t>
            </a:r>
            <a:endParaRPr lang="en-US" sz="1400" dirty="0"/>
          </a:p>
        </p:txBody>
      </p:sp>
      <p:sp>
        <p:nvSpPr>
          <p:cNvPr id="10" name="TextBox 9">
            <a:extLst>
              <a:ext uri="{FF2B5EF4-FFF2-40B4-BE49-F238E27FC236}">
                <a16:creationId xmlns:a16="http://schemas.microsoft.com/office/drawing/2014/main" id="{22892BC5-43C6-448B-AEF6-E6A3C975C9FA}"/>
              </a:ext>
            </a:extLst>
          </p:cNvPr>
          <p:cNvSpPr txBox="1"/>
          <p:nvPr userDrawn="1"/>
        </p:nvSpPr>
        <p:spPr>
          <a:xfrm>
            <a:off x="10764982" y="6438900"/>
            <a:ext cx="881149" cy="369332"/>
          </a:xfrm>
          <a:prstGeom prst="rect">
            <a:avLst/>
          </a:prstGeom>
          <a:noFill/>
        </p:spPr>
        <p:txBody>
          <a:bodyPr wrap="square" rtlCol="0">
            <a:spAutoFit/>
          </a:bodyPr>
          <a:lstStyle/>
          <a:p>
            <a:fld id="{D412A7DF-052C-45EF-870D-B85281B1546E}" type="slidenum">
              <a:rPr lang="en-US" sz="1800" b="0" smtClean="0"/>
              <a:pPr/>
              <a:t>‹#›</a:t>
            </a:fld>
            <a:endParaRPr lang="en-US" sz="1800" b="0" dirty="0"/>
          </a:p>
        </p:txBody>
      </p:sp>
    </p:spTree>
    <p:extLst>
      <p:ext uri="{BB962C8B-B14F-4D97-AF65-F5344CB8AC3E}">
        <p14:creationId xmlns:p14="http://schemas.microsoft.com/office/powerpoint/2010/main" val="19378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6496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08544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80470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
        <p:nvSpPr>
          <p:cNvPr id="8" name="Rectangle 7"/>
          <p:cNvSpPr/>
          <p:nvPr userDrawn="1"/>
        </p:nvSpPr>
        <p:spPr bwMode="hidden">
          <a:xfrm>
            <a:off x="4876800" y="0"/>
            <a:ext cx="7315200" cy="6856286"/>
          </a:xfrm>
          <a:prstGeom prst="rect">
            <a:avLst/>
          </a:prstGeom>
          <a:solidFill>
            <a:schemeClr val="bg1"/>
          </a:solidFill>
          <a:ln>
            <a:noFill/>
          </a:ln>
          <a:effectLst>
            <a:outerShdw blurRad="50800" dist="25400" dir="108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260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
        <p:nvSpPr>
          <p:cNvPr id="5" name="Date Placeholder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79402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1375A4-56A4-47D6-9801-1991572033F7}" type="slidenum">
              <a:rPr lang="en-US" smtClean="0"/>
              <a:pPr/>
              <a:t>‹#›</a:t>
            </a:fld>
            <a:endParaRPr lang="en-US" dirty="0"/>
          </a:p>
        </p:txBody>
      </p:sp>
      <p:sp>
        <p:nvSpPr>
          <p:cNvPr id="18" name="Rectangle 17"/>
          <p:cNvSpPr/>
          <p:nvPr userDrawn="1"/>
        </p:nvSpPr>
        <p:spPr bwMode="hidden">
          <a:xfrm>
            <a:off x="0" y="5980361"/>
            <a:ext cx="12188952" cy="452163"/>
          </a:xfrm>
          <a:prstGeom prst="rect">
            <a:avLst/>
          </a:prstGeom>
          <a:solidFill>
            <a:schemeClr val="bg1"/>
          </a:solidFill>
          <a:ln>
            <a:noFill/>
          </a:ln>
          <a:effectLst>
            <a:outerShdw blurRad="50800" dist="25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userDrawn="1"/>
        </p:nvSpPr>
        <p:spPr bwMode="hidden">
          <a:xfrm>
            <a:off x="1524" y="214604"/>
            <a:ext cx="12188952" cy="452163"/>
          </a:xfrm>
          <a:prstGeom prst="rect">
            <a:avLst/>
          </a:prstGeom>
          <a:solidFill>
            <a:schemeClr val="bg1"/>
          </a:solidFill>
          <a:ln>
            <a:noFill/>
          </a:ln>
          <a:effectLst>
            <a:outerShdw blurRad="50800" dist="25400" dir="16200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userDrawn="1"/>
        </p:nvSpPr>
        <p:spPr bwMode="hidden">
          <a:xfrm>
            <a:off x="1524" y="214604"/>
            <a:ext cx="12188952" cy="6217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11051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5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homes@cgph.ne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gph.net/" TargetMode="External"/><Relationship Id="rId2" Type="http://schemas.openxmlformats.org/officeDocument/2006/relationships/hyperlink" Target="mailto:hmahaley@cgph.net" TargetMode="External"/><Relationship Id="rId1" Type="http://schemas.openxmlformats.org/officeDocument/2006/relationships/slideLayout" Target="../slideLayouts/slideLayout4.xml"/><Relationship Id="rId6" Type="http://schemas.openxmlformats.org/officeDocument/2006/relationships/image" Target="../media/image2.jpg"/><Relationship Id="rId5" Type="http://schemas.openxmlformats.org/officeDocument/2006/relationships/hyperlink" Target="mailto:homes@cgph.net" TargetMode="External"/><Relationship Id="rId4" Type="http://schemas.openxmlformats.org/officeDocument/2006/relationships/hyperlink" Target="http://www.affordablehomesnewjerse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952" y="2568387"/>
            <a:ext cx="7221071" cy="766483"/>
          </a:xfrm>
        </p:spPr>
        <p:txBody>
          <a:bodyPr/>
          <a:lstStyle/>
          <a:p>
            <a:pPr algn="ctr"/>
            <a:r>
              <a:rPr lang="en-US" sz="4100" b="1">
                <a:latin typeface="Calisto MT" panose="02040603050505030304" pitchFamily="18" charset="0"/>
              </a:rPr>
              <a:t>Administrative Agent </a:t>
            </a:r>
            <a:r>
              <a:rPr lang="en-US" sz="4100" b="1" dirty="0">
                <a:latin typeface="Calisto MT" panose="02040603050505030304" pitchFamily="18" charset="0"/>
              </a:rPr>
              <a:t>Services</a:t>
            </a:r>
          </a:p>
        </p:txBody>
      </p:sp>
      <p:sp>
        <p:nvSpPr>
          <p:cNvPr id="3" name="Subtitle 2"/>
          <p:cNvSpPr>
            <a:spLocks noGrp="1"/>
          </p:cNvSpPr>
          <p:nvPr>
            <p:ph type="subTitle" idx="1"/>
          </p:nvPr>
        </p:nvSpPr>
        <p:spPr>
          <a:xfrm>
            <a:off x="1507067" y="4050833"/>
            <a:ext cx="6278913" cy="1096899"/>
          </a:xfrm>
        </p:spPr>
        <p:txBody>
          <a:bodyPr>
            <a:normAutofit/>
          </a:bodyPr>
          <a:lstStyle/>
          <a:p>
            <a:r>
              <a:rPr lang="en-US" sz="2000" dirty="0" smtClean="0">
                <a:solidFill>
                  <a:srgbClr val="091A8C"/>
                </a:solidFill>
                <a:latin typeface="Calisto MT" panose="02040603050505030304" pitchFamily="18" charset="0"/>
              </a:rPr>
              <a:t>Bedminster Township – January 2021</a:t>
            </a:r>
            <a:endParaRPr lang="en-US" sz="2000" dirty="0">
              <a:solidFill>
                <a:srgbClr val="091A8C"/>
              </a:solidFill>
              <a:latin typeface="Calisto MT" panose="0204060305050503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481" y="320236"/>
            <a:ext cx="4199911" cy="1340397"/>
          </a:xfrm>
          <a:prstGeom prst="rect">
            <a:avLst/>
          </a:prstGeom>
        </p:spPr>
      </p:pic>
    </p:spTree>
    <p:extLst>
      <p:ext uri="{BB962C8B-B14F-4D97-AF65-F5344CB8AC3E}">
        <p14:creationId xmlns:p14="http://schemas.microsoft.com/office/powerpoint/2010/main" val="267779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646395" cy="842682"/>
          </a:xfrm>
        </p:spPr>
        <p:txBody>
          <a:bodyPr/>
          <a:lstStyle/>
          <a:p>
            <a:r>
              <a:rPr lang="en-US" b="1" dirty="0">
                <a:latin typeface="Calisto MT" panose="02040603050505030304" pitchFamily="18" charset="0"/>
              </a:rPr>
              <a:t>CGP&amp;H – Administrative Agent</a:t>
            </a:r>
          </a:p>
        </p:txBody>
      </p:sp>
      <p:sp>
        <p:nvSpPr>
          <p:cNvPr id="3" name="Content Placeholder 2"/>
          <p:cNvSpPr>
            <a:spLocks noGrp="1"/>
          </p:cNvSpPr>
          <p:nvPr>
            <p:ph sz="half" idx="1"/>
          </p:nvPr>
        </p:nvSpPr>
        <p:spPr>
          <a:xfrm>
            <a:off x="677334" y="1530036"/>
            <a:ext cx="4944868" cy="4404419"/>
          </a:xfrm>
        </p:spPr>
        <p:txBody>
          <a:bodyPr>
            <a:normAutofit/>
          </a:bodyPr>
          <a:lstStyle/>
          <a:p>
            <a:r>
              <a:rPr lang="en-US" sz="2000" dirty="0"/>
              <a:t>Founded in </a:t>
            </a:r>
            <a:r>
              <a:rPr lang="en-US" sz="2000" dirty="0" smtClean="0"/>
              <a:t>1993</a:t>
            </a:r>
            <a:endParaRPr lang="en-US" sz="2000" dirty="0"/>
          </a:p>
          <a:p>
            <a:r>
              <a:rPr lang="en-US" sz="2000" dirty="0"/>
              <a:t>Administrative Agent </a:t>
            </a:r>
            <a:r>
              <a:rPr lang="en-US" sz="2000" dirty="0" smtClean="0"/>
              <a:t>for sale and rental </a:t>
            </a:r>
            <a:r>
              <a:rPr lang="en-US" sz="2000" dirty="0"/>
              <a:t>units </a:t>
            </a:r>
            <a:r>
              <a:rPr lang="en-US" sz="2000" dirty="0" smtClean="0"/>
              <a:t>in </a:t>
            </a:r>
            <a:r>
              <a:rPr lang="en-US" sz="2000" dirty="0"/>
              <a:t>over </a:t>
            </a:r>
            <a:r>
              <a:rPr lang="en-US" sz="2000" dirty="0" smtClean="0"/>
              <a:t>80 </a:t>
            </a:r>
            <a:r>
              <a:rPr lang="en-US" sz="2000" dirty="0"/>
              <a:t>NJ </a:t>
            </a:r>
            <a:r>
              <a:rPr lang="en-US" sz="2000" dirty="0" smtClean="0"/>
              <a:t>municipalities</a:t>
            </a:r>
          </a:p>
          <a:p>
            <a:r>
              <a:rPr lang="en-US" sz="2000" dirty="0" smtClean="0"/>
              <a:t>Experienced staff of 32, administrative agent staff of 15 </a:t>
            </a:r>
            <a:endParaRPr lang="en-US" sz="2000" dirty="0"/>
          </a:p>
          <a:p>
            <a:r>
              <a:rPr lang="en-US" sz="2000" dirty="0"/>
              <a:t>Staff certified by Affordable Housing Professionals of New Jersey (AHPNJ)</a:t>
            </a:r>
          </a:p>
          <a:p>
            <a:r>
              <a:rPr lang="en-US" sz="2000" dirty="0" smtClean="0"/>
              <a:t>Licensed </a:t>
            </a:r>
            <a:r>
              <a:rPr lang="en-US" sz="2000" dirty="0"/>
              <a:t>planners specializing in Housing Element/Fair Share Plans </a:t>
            </a: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a:p>
            <a:pPr lvl="1"/>
            <a:endParaRPr lang="en-US" sz="1800" dirty="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8299" y="2243630"/>
            <a:ext cx="4463371" cy="1424480"/>
          </a:xfrm>
          <a:prstGeom prst="rect">
            <a:avLst/>
          </a:prstGeom>
        </p:spPr>
      </p:pic>
    </p:spTree>
    <p:extLst>
      <p:ext uri="{BB962C8B-B14F-4D97-AF65-F5344CB8AC3E}">
        <p14:creationId xmlns:p14="http://schemas.microsoft.com/office/powerpoint/2010/main" val="3194402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242984" cy="788894"/>
          </a:xfrm>
        </p:spPr>
        <p:txBody>
          <a:bodyPr/>
          <a:lstStyle/>
          <a:p>
            <a:r>
              <a:rPr lang="en-US" b="1" dirty="0">
                <a:latin typeface="Calisto MT" panose="02040603050505030304" pitchFamily="18" charset="0"/>
              </a:rPr>
              <a:t>CGP&amp;H – Administrative Agent</a:t>
            </a:r>
            <a:endParaRPr lang="en-US" dirty="0"/>
          </a:p>
        </p:txBody>
      </p:sp>
      <p:sp>
        <p:nvSpPr>
          <p:cNvPr id="3" name="Content Placeholder 2"/>
          <p:cNvSpPr>
            <a:spLocks noGrp="1"/>
          </p:cNvSpPr>
          <p:nvPr>
            <p:ph sz="half" idx="1"/>
          </p:nvPr>
        </p:nvSpPr>
        <p:spPr>
          <a:xfrm>
            <a:off x="677333" y="1301675"/>
            <a:ext cx="6049287" cy="4927003"/>
          </a:xfrm>
        </p:spPr>
        <p:txBody>
          <a:bodyPr>
            <a:noAutofit/>
          </a:bodyPr>
          <a:lstStyle/>
          <a:p>
            <a:r>
              <a:rPr lang="en-US" sz="1900" dirty="0" smtClean="0"/>
              <a:t>CGP&amp;H </a:t>
            </a:r>
            <a:r>
              <a:rPr lang="en-US" sz="1900" dirty="0"/>
              <a:t>serves as municipal Administrative Agent in many communities including Cranford, Edison, </a:t>
            </a:r>
            <a:r>
              <a:rPr lang="en-US" sz="1900" dirty="0" smtClean="0"/>
              <a:t>Bridgewater, Bernardsville, Montgomery, </a:t>
            </a:r>
            <a:r>
              <a:rPr lang="en-US" sz="1900" dirty="0"/>
              <a:t>and </a:t>
            </a:r>
            <a:r>
              <a:rPr lang="en-US" sz="1900" dirty="0" smtClean="0"/>
              <a:t>Woodbridge and conducts affordable sales and rentals in towns across the state.</a:t>
            </a:r>
          </a:p>
          <a:p>
            <a:r>
              <a:rPr lang="en-US" sz="1900" dirty="0" smtClean="0"/>
              <a:t>For Bedminster Township, we will assist in keeping the inventory of affordable units creditworthy and in compliance with the affordable housing rules, answer affordable housing questions and concerns, and work to further the goals of their affordable housing plans.</a:t>
            </a:r>
          </a:p>
          <a:p>
            <a:r>
              <a:rPr lang="en-US" sz="1900" dirty="0" smtClean="0"/>
              <a:t>For Bedminster residents, we will work to sell and refinance their affordable units</a:t>
            </a:r>
            <a:r>
              <a:rPr lang="en-US" sz="1900" dirty="0"/>
              <a:t> </a:t>
            </a:r>
            <a:r>
              <a:rPr lang="en-US" sz="1900" dirty="0" smtClean="0"/>
              <a:t>and guide them through the procedures of the affordable housing rules.</a:t>
            </a:r>
            <a:endParaRPr lang="en-US" sz="1900" dirty="0"/>
          </a:p>
          <a:p>
            <a:endParaRPr lang="en-US" sz="1900" dirty="0">
              <a:latin typeface="Calibri" panose="020F0502020204030204" pitchFamily="34" charset="0"/>
            </a:endParaRPr>
          </a:p>
          <a:p>
            <a:endParaRPr lang="en-US" sz="1900" dirty="0">
              <a:latin typeface="Calibri" panose="020F0502020204030204" pitchFamily="34" charset="0"/>
            </a:endParaRPr>
          </a:p>
          <a:p>
            <a:pPr lvl="1"/>
            <a:endParaRPr lang="en-US" sz="1900" dirty="0">
              <a:solidFill>
                <a:srgbClr val="FF0000"/>
              </a:solidFill>
            </a:endParaRPr>
          </a:p>
        </p:txBody>
      </p:sp>
      <p:pic>
        <p:nvPicPr>
          <p:cNvPr id="5" name="Picture 4"/>
          <p:cNvPicPr>
            <a:picLocks noChangeAspect="1"/>
          </p:cNvPicPr>
          <p:nvPr/>
        </p:nvPicPr>
        <p:blipFill>
          <a:blip r:embed="rId3"/>
          <a:stretch>
            <a:fillRect/>
          </a:stretch>
        </p:blipFill>
        <p:spPr>
          <a:xfrm>
            <a:off x="7920318" y="1099965"/>
            <a:ext cx="2517866" cy="4249280"/>
          </a:xfrm>
          <a:prstGeom prst="rect">
            <a:avLst/>
          </a:prstGeom>
        </p:spPr>
      </p:pic>
      <p:sp>
        <p:nvSpPr>
          <p:cNvPr id="141" name="Rectangle 140"/>
          <p:cNvSpPr/>
          <p:nvPr/>
        </p:nvSpPr>
        <p:spPr>
          <a:xfrm>
            <a:off x="9369911" y="5045336"/>
            <a:ext cx="1194098" cy="419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89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963460" cy="800100"/>
          </a:xfrm>
        </p:spPr>
        <p:txBody>
          <a:bodyPr>
            <a:normAutofit fontScale="90000"/>
          </a:bodyPr>
          <a:lstStyle/>
          <a:p>
            <a:r>
              <a:rPr lang="en-US" b="1" dirty="0" smtClean="0">
                <a:latin typeface="Calisto MT" panose="02040603050505030304" pitchFamily="18" charset="0"/>
              </a:rPr>
              <a:t>For Residents</a:t>
            </a:r>
            <a:br>
              <a:rPr lang="en-US" b="1" dirty="0" smtClean="0">
                <a:latin typeface="Calisto MT" panose="02040603050505030304" pitchFamily="18" charset="0"/>
              </a:rPr>
            </a:br>
            <a:r>
              <a:rPr lang="en-US" b="1" dirty="0">
                <a:latin typeface="Calisto MT" panose="02040603050505030304" pitchFamily="18" charset="0"/>
              </a:rPr>
              <a:t/>
            </a:r>
            <a:br>
              <a:rPr lang="en-US" b="1" dirty="0">
                <a:latin typeface="Calisto MT" panose="02040603050505030304" pitchFamily="18" charset="0"/>
              </a:rPr>
            </a:br>
            <a:endParaRPr lang="en-US" dirty="0"/>
          </a:p>
        </p:txBody>
      </p:sp>
      <p:sp>
        <p:nvSpPr>
          <p:cNvPr id="3" name="Content Placeholder 2"/>
          <p:cNvSpPr>
            <a:spLocks noGrp="1"/>
          </p:cNvSpPr>
          <p:nvPr>
            <p:ph sz="half" idx="1"/>
          </p:nvPr>
        </p:nvSpPr>
        <p:spPr>
          <a:xfrm>
            <a:off x="677334" y="1409700"/>
            <a:ext cx="5144044" cy="4224255"/>
          </a:xfrm>
        </p:spPr>
        <p:txBody>
          <a:bodyPr>
            <a:normAutofit/>
          </a:bodyPr>
          <a:lstStyle/>
          <a:p>
            <a:r>
              <a:rPr lang="en-US" dirty="0" smtClean="0"/>
              <a:t>If you want to Sell your affordable unit:</a:t>
            </a:r>
            <a:endParaRPr lang="en-US" dirty="0"/>
          </a:p>
          <a:p>
            <a:pPr lvl="1"/>
            <a:r>
              <a:rPr lang="en-US" dirty="0"/>
              <a:t>Intent to Sell P</a:t>
            </a:r>
            <a:r>
              <a:rPr lang="en-US" dirty="0" smtClean="0"/>
              <a:t>ackage - Contact CGP&amp;H at </a:t>
            </a:r>
            <a:r>
              <a:rPr lang="en-US" dirty="0" smtClean="0">
                <a:hlinkClick r:id="rId3"/>
              </a:rPr>
              <a:t>homes@cgph.net</a:t>
            </a:r>
            <a:r>
              <a:rPr lang="en-US" dirty="0" smtClean="0"/>
              <a:t> </a:t>
            </a:r>
          </a:p>
          <a:p>
            <a:pPr lvl="1"/>
            <a:r>
              <a:rPr lang="en-US" dirty="0" smtClean="0"/>
              <a:t>We have close to 1,000 people on the waiting list for Bedminster</a:t>
            </a:r>
            <a:endParaRPr lang="en-US" dirty="0"/>
          </a:p>
          <a:p>
            <a:pPr lvl="1"/>
            <a:r>
              <a:rPr lang="en-US" dirty="0" smtClean="0"/>
              <a:t>We will </a:t>
            </a:r>
            <a:r>
              <a:rPr lang="en-US" dirty="0" smtClean="0"/>
              <a:t>refer buyers from the waiting list</a:t>
            </a:r>
            <a:endParaRPr lang="en-US" dirty="0"/>
          </a:p>
          <a:p>
            <a:pPr lvl="1"/>
            <a:r>
              <a:rPr lang="en-US" dirty="0" smtClean="0"/>
              <a:t>Once you are under contract, you experience a fairly traditional real estate process</a:t>
            </a:r>
          </a:p>
          <a:p>
            <a:pPr lvl="1"/>
            <a:r>
              <a:rPr lang="en-US" dirty="0" smtClean="0"/>
              <a:t>We will calculate the recapture </a:t>
            </a:r>
            <a:r>
              <a:rPr lang="en-US" dirty="0" smtClean="0"/>
              <a:t>amount to be paid to Bedminster</a:t>
            </a:r>
          </a:p>
          <a:p>
            <a:pPr lvl="1"/>
            <a:r>
              <a:rPr lang="en-US" dirty="0" smtClean="0"/>
              <a:t>No CGP&amp;H charge for seller or buyer</a:t>
            </a:r>
            <a:endParaRPr lang="en-US" dirty="0" smtClean="0"/>
          </a:p>
          <a:p>
            <a:pPr lvl="1"/>
            <a:r>
              <a:rPr lang="en-US" dirty="0" smtClean="0"/>
              <a:t>CGP&amp;H will complete the deed restriction </a:t>
            </a:r>
            <a:r>
              <a:rPr lang="en-US" dirty="0"/>
              <a:t>documents </a:t>
            </a:r>
            <a:r>
              <a:rPr lang="en-US" dirty="0" smtClean="0"/>
              <a:t>for closing</a:t>
            </a:r>
            <a:endParaRPr lang="en-US" dirty="0"/>
          </a:p>
          <a:p>
            <a:endParaRPr lang="en-US" dirty="0"/>
          </a:p>
          <a:p>
            <a:endParaRPr lang="en-US" sz="1100" dirty="0">
              <a:latin typeface="Calibri" panose="020F0502020204030204" pitchFamily="34" charset="0"/>
            </a:endParaRPr>
          </a:p>
          <a:p>
            <a:endParaRPr lang="en-US" sz="1100" dirty="0">
              <a:latin typeface="Calibri" panose="020F0502020204030204" pitchFamily="34" charset="0"/>
            </a:endParaRPr>
          </a:p>
          <a:p>
            <a:endParaRPr lang="en-US" sz="1100" dirty="0">
              <a:latin typeface="Calibri" panose="020F0502020204030204" pitchFamily="34" charset="0"/>
            </a:endParaRPr>
          </a:p>
          <a:p>
            <a:pPr lvl="1"/>
            <a:endParaRPr lang="en-US" dirty="0">
              <a:solidFill>
                <a:srgbClr val="FF0000"/>
              </a:solidFill>
            </a:endParaRPr>
          </a:p>
        </p:txBody>
      </p:sp>
      <p:sp>
        <p:nvSpPr>
          <p:cNvPr id="6" name="Content Placeholder 2"/>
          <p:cNvSpPr>
            <a:spLocks noGrp="1"/>
          </p:cNvSpPr>
          <p:nvPr>
            <p:ph sz="half" idx="1"/>
          </p:nvPr>
        </p:nvSpPr>
        <p:spPr>
          <a:xfrm>
            <a:off x="6506256" y="1299550"/>
            <a:ext cx="4755278" cy="4793432"/>
          </a:xfrm>
        </p:spPr>
        <p:txBody>
          <a:bodyPr>
            <a:normAutofit/>
          </a:bodyPr>
          <a:lstStyle/>
          <a:p>
            <a:r>
              <a:rPr lang="en-US" dirty="0" smtClean="0"/>
              <a:t>If you want to Refinance your affordable unit:</a:t>
            </a:r>
            <a:endParaRPr lang="en-US" dirty="0"/>
          </a:p>
          <a:p>
            <a:pPr lvl="1"/>
            <a:r>
              <a:rPr lang="en-US" dirty="0" smtClean="0"/>
              <a:t>Let us know you would like to refinance - Contact CGP&amp;H at </a:t>
            </a:r>
            <a:r>
              <a:rPr lang="en-US" dirty="0" smtClean="0">
                <a:hlinkClick r:id="rId3"/>
              </a:rPr>
              <a:t>homes@cgph.net</a:t>
            </a:r>
            <a:r>
              <a:rPr lang="en-US" dirty="0" smtClean="0"/>
              <a:t> </a:t>
            </a:r>
          </a:p>
          <a:p>
            <a:pPr lvl="1"/>
            <a:r>
              <a:rPr lang="en-US" dirty="0" smtClean="0"/>
              <a:t>We will let you know the maximum amount that you can refinance for</a:t>
            </a:r>
            <a:endParaRPr lang="en-US" dirty="0"/>
          </a:p>
          <a:p>
            <a:pPr lvl="1"/>
            <a:r>
              <a:rPr lang="en-US" dirty="0"/>
              <a:t>We </a:t>
            </a:r>
            <a:r>
              <a:rPr lang="en-US" dirty="0" smtClean="0"/>
              <a:t>charge a </a:t>
            </a:r>
            <a:r>
              <a:rPr lang="en-US" dirty="0"/>
              <a:t>$175 </a:t>
            </a:r>
            <a:r>
              <a:rPr lang="en-US" dirty="0" smtClean="0"/>
              <a:t>fee</a:t>
            </a:r>
            <a:endParaRPr lang="en-US" dirty="0"/>
          </a:p>
          <a:p>
            <a:pPr lvl="1"/>
            <a:r>
              <a:rPr lang="en-US" dirty="0" smtClean="0"/>
              <a:t>We work with your lender to complete the subordination process</a:t>
            </a:r>
          </a:p>
          <a:p>
            <a:endParaRPr lang="en-US" dirty="0"/>
          </a:p>
          <a:p>
            <a:r>
              <a:rPr lang="en-US" dirty="0" smtClean="0">
                <a:latin typeface="Calibri" panose="020F0502020204030204" pitchFamily="34" charset="0"/>
              </a:rPr>
              <a:t>Other services:</a:t>
            </a:r>
          </a:p>
          <a:p>
            <a:pPr lvl="1"/>
            <a:r>
              <a:rPr lang="en-US" dirty="0" smtClean="0">
                <a:latin typeface="Calibri" panose="020F0502020204030204" pitchFamily="34" charset="0"/>
              </a:rPr>
              <a:t>Changes to deed/mortgage</a:t>
            </a:r>
          </a:p>
          <a:p>
            <a:pPr lvl="1"/>
            <a:r>
              <a:rPr lang="en-US" dirty="0" smtClean="0">
                <a:latin typeface="Calibri" panose="020F0502020204030204" pitchFamily="34" charset="0"/>
              </a:rPr>
              <a:t>Questions about affordable </a:t>
            </a:r>
            <a:r>
              <a:rPr lang="en-US" smtClean="0">
                <a:latin typeface="Calibri" panose="020F0502020204030204" pitchFamily="34" charset="0"/>
              </a:rPr>
              <a:t>housing rules</a:t>
            </a:r>
            <a:endParaRPr lang="en-US" dirty="0">
              <a:latin typeface="Calibri" panose="020F0502020204030204" pitchFamily="34" charset="0"/>
            </a:endParaRPr>
          </a:p>
          <a:p>
            <a:endParaRPr lang="en-US" sz="1100" dirty="0">
              <a:latin typeface="Calibri" panose="020F0502020204030204" pitchFamily="34" charset="0"/>
            </a:endParaRPr>
          </a:p>
          <a:p>
            <a:endParaRPr lang="en-US" sz="1100" dirty="0">
              <a:latin typeface="Calibri" panose="020F0502020204030204" pitchFamily="34" charset="0"/>
            </a:endParaRPr>
          </a:p>
          <a:p>
            <a:pPr lvl="1"/>
            <a:endParaRPr lang="en-US" dirty="0">
              <a:solidFill>
                <a:srgbClr val="FF0000"/>
              </a:solidFill>
            </a:endParaRPr>
          </a:p>
        </p:txBody>
      </p:sp>
    </p:spTree>
    <p:extLst>
      <p:ext uri="{BB962C8B-B14F-4D97-AF65-F5344CB8AC3E}">
        <p14:creationId xmlns:p14="http://schemas.microsoft.com/office/powerpoint/2010/main" val="110436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684765" cy="766527"/>
          </a:xfrm>
        </p:spPr>
        <p:txBody>
          <a:bodyPr>
            <a:normAutofit fontScale="90000"/>
          </a:bodyPr>
          <a:lstStyle/>
          <a:p>
            <a:r>
              <a:rPr lang="en-US" b="1" dirty="0" smtClean="0">
                <a:latin typeface="Calisto MT" panose="02040603050505030304" pitchFamily="18" charset="0"/>
              </a:rPr>
              <a:t>List of </a:t>
            </a:r>
            <a:r>
              <a:rPr lang="en-US" b="1" dirty="0">
                <a:latin typeface="Calisto MT" panose="02040603050505030304" pitchFamily="18" charset="0"/>
              </a:rPr>
              <a:t>P</a:t>
            </a:r>
            <a:r>
              <a:rPr lang="en-US" b="1" dirty="0" smtClean="0">
                <a:latin typeface="Calisto MT" panose="02040603050505030304" pitchFamily="18" charset="0"/>
              </a:rPr>
              <a:t>re-approved Improvements </a:t>
            </a:r>
            <a:r>
              <a:rPr lang="en-US" b="1" dirty="0" smtClean="0">
                <a:latin typeface="Calisto MT" panose="02040603050505030304" pitchFamily="18" charset="0"/>
              </a:rPr>
              <a:t>for an </a:t>
            </a:r>
            <a:r>
              <a:rPr lang="en-US" b="1" dirty="0" smtClean="0">
                <a:latin typeface="Calisto MT" panose="02040603050505030304" pitchFamily="18" charset="0"/>
              </a:rPr>
              <a:t>Affordable </a:t>
            </a:r>
            <a:r>
              <a:rPr lang="en-US" b="1" dirty="0">
                <a:latin typeface="Calisto MT" panose="02040603050505030304" pitchFamily="18" charset="0"/>
              </a:rPr>
              <a:t>S</a:t>
            </a:r>
            <a:r>
              <a:rPr lang="en-US" b="1" dirty="0" smtClean="0">
                <a:latin typeface="Calisto MT" panose="02040603050505030304" pitchFamily="18" charset="0"/>
              </a:rPr>
              <a:t>ale</a:t>
            </a:r>
            <a:endParaRPr lang="en-US" b="1" dirty="0">
              <a:latin typeface="Calisto MT" panose="02040603050505030304" pitchFamily="18" charset="0"/>
            </a:endParaRPr>
          </a:p>
        </p:txBody>
      </p:sp>
      <p:sp>
        <p:nvSpPr>
          <p:cNvPr id="10" name="Text Placeholder 2">
            <a:extLst>
              <a:ext uri="{FF2B5EF4-FFF2-40B4-BE49-F238E27FC236}">
                <a16:creationId xmlns:a16="http://schemas.microsoft.com/office/drawing/2014/main" id="{DA958AE1-42D6-4275-B3F4-02F67761E978}"/>
              </a:ext>
            </a:extLst>
          </p:cNvPr>
          <p:cNvSpPr txBox="1">
            <a:spLocks/>
          </p:cNvSpPr>
          <p:nvPr/>
        </p:nvSpPr>
        <p:spPr>
          <a:xfrm>
            <a:off x="1337677" y="1885131"/>
            <a:ext cx="4972588" cy="34745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800"/>
              </a:spcBef>
              <a:buSzPct val="90000"/>
              <a:buFont typeface="Arial"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1200"/>
              </a:spcBef>
              <a:buSzPct val="90000"/>
              <a:buFont typeface="Arial"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800"/>
              </a:spcBef>
              <a:buSzPct val="90000"/>
              <a:buFont typeface="Arial" pitchFamily="34" charset="0"/>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800"/>
              </a:spcBef>
              <a:buSzPct val="90000"/>
              <a:buFont typeface="Arial" pitchFamily="34" charset="0"/>
              <a:buChar char="▪"/>
              <a:defRPr sz="1400" kern="1200">
                <a:solidFill>
                  <a:schemeClr val="tx1"/>
                </a:solidFill>
                <a:latin typeface="+mn-lt"/>
                <a:ea typeface="+mn-ea"/>
                <a:cs typeface="+mn-cs"/>
              </a:defRPr>
            </a:lvl4pPr>
            <a:lvl5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5pPr>
            <a:lvl6pPr marL="14630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6pPr>
            <a:lvl7pPr marL="16916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7pPr>
            <a:lvl8pPr marL="19202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9pPr>
          </a:lstStyle>
          <a:p>
            <a:r>
              <a:rPr lang="en-US" dirty="0" smtClean="0"/>
              <a:t>Air Conditioning (Village Green only)</a:t>
            </a:r>
            <a:endParaRPr lang="en-US" dirty="0" smtClean="0"/>
          </a:p>
          <a:p>
            <a:pPr>
              <a:lnSpc>
                <a:spcPct val="110000"/>
              </a:lnSpc>
              <a:spcBef>
                <a:spcPts val="1200"/>
              </a:spcBef>
            </a:pPr>
            <a:r>
              <a:rPr lang="en-US" dirty="0" smtClean="0"/>
              <a:t>Carpeting (neutral color)</a:t>
            </a:r>
          </a:p>
          <a:p>
            <a:pPr>
              <a:lnSpc>
                <a:spcPct val="110000"/>
              </a:lnSpc>
              <a:spcBef>
                <a:spcPts val="1200"/>
              </a:spcBef>
            </a:pPr>
            <a:r>
              <a:rPr lang="en-US" dirty="0" smtClean="0"/>
              <a:t>Ceiling Fans</a:t>
            </a:r>
          </a:p>
          <a:p>
            <a:pPr>
              <a:lnSpc>
                <a:spcPct val="110000"/>
              </a:lnSpc>
              <a:spcBef>
                <a:spcPts val="1200"/>
              </a:spcBef>
            </a:pPr>
            <a:r>
              <a:rPr lang="en-US" dirty="0" smtClean="0"/>
              <a:t>Flooring in Kitchen or Bathroom</a:t>
            </a:r>
          </a:p>
          <a:p>
            <a:pPr>
              <a:lnSpc>
                <a:spcPct val="110000"/>
              </a:lnSpc>
              <a:spcBef>
                <a:spcPts val="1200"/>
              </a:spcBef>
            </a:pPr>
            <a:r>
              <a:rPr lang="en-US" dirty="0" smtClean="0"/>
              <a:t>Washer, Dryer, Refrigerator &amp; Dishwasher</a:t>
            </a:r>
          </a:p>
        </p:txBody>
      </p:sp>
      <p:sp>
        <p:nvSpPr>
          <p:cNvPr id="8" name="Text Placeholder 2">
            <a:extLst>
              <a:ext uri="{FF2B5EF4-FFF2-40B4-BE49-F238E27FC236}">
                <a16:creationId xmlns:a16="http://schemas.microsoft.com/office/drawing/2014/main" id="{DA958AE1-42D6-4275-B3F4-02F67761E978}"/>
              </a:ext>
            </a:extLst>
          </p:cNvPr>
          <p:cNvSpPr txBox="1">
            <a:spLocks/>
          </p:cNvSpPr>
          <p:nvPr/>
        </p:nvSpPr>
        <p:spPr>
          <a:xfrm>
            <a:off x="7356729" y="2716040"/>
            <a:ext cx="3462556" cy="2897109"/>
          </a:xfrm>
          <a:prstGeom prst="rect">
            <a:avLst/>
          </a:prstGeom>
          <a:ln>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800"/>
              </a:spcBef>
              <a:buSzPct val="90000"/>
              <a:buFont typeface="Arial"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1200"/>
              </a:spcBef>
              <a:buSzPct val="90000"/>
              <a:buFont typeface="Arial"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800"/>
              </a:spcBef>
              <a:buSzPct val="90000"/>
              <a:buFont typeface="Arial" pitchFamily="34" charset="0"/>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800"/>
              </a:spcBef>
              <a:buSzPct val="90000"/>
              <a:buFont typeface="Arial" pitchFamily="34" charset="0"/>
              <a:buChar char="▪"/>
              <a:defRPr sz="1400" kern="1200">
                <a:solidFill>
                  <a:schemeClr val="tx1"/>
                </a:solidFill>
                <a:latin typeface="+mn-lt"/>
                <a:ea typeface="+mn-ea"/>
                <a:cs typeface="+mn-cs"/>
              </a:defRPr>
            </a:lvl4pPr>
            <a:lvl5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5pPr>
            <a:lvl6pPr marL="14630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6pPr>
            <a:lvl7pPr marL="16916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7pPr>
            <a:lvl8pPr marL="192024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9pPr>
          </a:lstStyle>
          <a:p>
            <a:pPr marL="0" indent="0">
              <a:buNone/>
            </a:pPr>
            <a:r>
              <a:rPr lang="en-US" dirty="0" smtClean="0"/>
              <a:t>WHAT WE NEED TO GIVE CREDIT:</a:t>
            </a:r>
          </a:p>
          <a:p>
            <a:pPr marL="0" indent="0">
              <a:buNone/>
            </a:pPr>
            <a:r>
              <a:rPr lang="en-US" dirty="0" smtClean="0"/>
              <a:t>Store receipts with the unit address and homeowner name.</a:t>
            </a:r>
          </a:p>
          <a:p>
            <a:pPr marL="0" indent="0">
              <a:buNone/>
            </a:pPr>
            <a:r>
              <a:rPr lang="en-US" dirty="0" smtClean="0"/>
              <a:t>10% per year depreciation is deducted off the original amount.</a:t>
            </a:r>
          </a:p>
        </p:txBody>
      </p:sp>
    </p:spTree>
    <p:extLst>
      <p:ext uri="{BB962C8B-B14F-4D97-AF65-F5344CB8AC3E}">
        <p14:creationId xmlns:p14="http://schemas.microsoft.com/office/powerpoint/2010/main" val="421019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684765" cy="766527"/>
          </a:xfrm>
        </p:spPr>
        <p:txBody>
          <a:bodyPr>
            <a:normAutofit/>
          </a:bodyPr>
          <a:lstStyle/>
          <a:p>
            <a:r>
              <a:rPr lang="en-US" b="1" dirty="0" smtClean="0">
                <a:latin typeface="Calisto MT" panose="02040603050505030304" pitchFamily="18" charset="0"/>
              </a:rPr>
              <a:t>How to Join the Bedminster Waiting </a:t>
            </a:r>
            <a:r>
              <a:rPr lang="en-US" b="1" dirty="0" smtClean="0">
                <a:latin typeface="Calisto MT" panose="02040603050505030304" pitchFamily="18" charset="0"/>
              </a:rPr>
              <a:t>List</a:t>
            </a:r>
            <a:endParaRPr lang="en-US" b="1" dirty="0">
              <a:latin typeface="Calisto MT" panose="02040603050505030304" pitchFamily="18" charset="0"/>
            </a:endParaRPr>
          </a:p>
        </p:txBody>
      </p:sp>
      <p:pic>
        <p:nvPicPr>
          <p:cNvPr id="4" name="Picture 3"/>
          <p:cNvPicPr>
            <a:picLocks noChangeAspect="1"/>
          </p:cNvPicPr>
          <p:nvPr/>
        </p:nvPicPr>
        <p:blipFill>
          <a:blip r:embed="rId3"/>
          <a:stretch>
            <a:fillRect/>
          </a:stretch>
        </p:blipFill>
        <p:spPr>
          <a:xfrm>
            <a:off x="5224462" y="1376127"/>
            <a:ext cx="6315075" cy="4419600"/>
          </a:xfrm>
          <a:prstGeom prst="rect">
            <a:avLst/>
          </a:prstGeom>
          <a:ln>
            <a:solidFill>
              <a:schemeClr val="accent1"/>
            </a:solidFill>
          </a:ln>
        </p:spPr>
      </p:pic>
      <p:sp>
        <p:nvSpPr>
          <p:cNvPr id="9" name="TextBox 8"/>
          <p:cNvSpPr txBox="1"/>
          <p:nvPr/>
        </p:nvSpPr>
        <p:spPr>
          <a:xfrm>
            <a:off x="811530" y="1805940"/>
            <a:ext cx="4011930"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Apply on-line at AffordableHomesNewJersey.com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Applicants without web access or email address </a:t>
            </a:r>
            <a:r>
              <a:rPr lang="en-US" dirty="0"/>
              <a:t>may </a:t>
            </a:r>
            <a:r>
              <a:rPr lang="en-US" dirty="0" smtClean="0"/>
              <a:t>call 609-664-2769 </a:t>
            </a:r>
            <a:r>
              <a:rPr lang="en-US" dirty="0" err="1"/>
              <a:t>ext</a:t>
            </a:r>
            <a:r>
              <a:rPr lang="en-US" dirty="0"/>
              <a:t> 5.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Applicants can submit updates to income, etc. on-line.</a:t>
            </a:r>
          </a:p>
          <a:p>
            <a:endParaRPr lang="en-US" dirty="0" smtClean="0"/>
          </a:p>
          <a:p>
            <a:pPr marL="285750" indent="-285750">
              <a:buFont typeface="Arial" panose="020B0604020202020204" pitchFamily="34" charset="0"/>
              <a:buChar char="•"/>
            </a:pPr>
            <a:r>
              <a:rPr lang="en-US" dirty="0" smtClean="0"/>
              <a:t>Applicants will be notified via email when we get to their name on the waiting list. </a:t>
            </a:r>
            <a:endParaRPr lang="en-US" dirty="0"/>
          </a:p>
        </p:txBody>
      </p:sp>
    </p:spTree>
    <p:extLst>
      <p:ext uri="{BB962C8B-B14F-4D97-AF65-F5344CB8AC3E}">
        <p14:creationId xmlns:p14="http://schemas.microsoft.com/office/powerpoint/2010/main" val="375175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5098777" cy="911382"/>
          </a:xfrm>
        </p:spPr>
        <p:txBody>
          <a:bodyPr/>
          <a:lstStyle/>
          <a:p>
            <a:r>
              <a:rPr lang="en-US" b="1" dirty="0">
                <a:latin typeface="Calisto MT" panose="02040603050505030304" pitchFamily="18" charset="0"/>
              </a:rPr>
              <a:t>Questions?</a:t>
            </a:r>
          </a:p>
        </p:txBody>
      </p:sp>
      <p:sp>
        <p:nvSpPr>
          <p:cNvPr id="3" name="Content Placeholder 2"/>
          <p:cNvSpPr>
            <a:spLocks noGrp="1"/>
          </p:cNvSpPr>
          <p:nvPr>
            <p:ph sz="half" idx="1"/>
          </p:nvPr>
        </p:nvSpPr>
        <p:spPr>
          <a:xfrm>
            <a:off x="677334" y="1861824"/>
            <a:ext cx="4184035" cy="2909352"/>
          </a:xfrm>
        </p:spPr>
        <p:txBody>
          <a:bodyPr/>
          <a:lstStyle/>
          <a:p>
            <a:pPr marL="0" indent="0">
              <a:spcBef>
                <a:spcPts val="0"/>
              </a:spcBef>
              <a:buNone/>
            </a:pPr>
            <a:r>
              <a:rPr lang="en-US" dirty="0" smtClean="0"/>
              <a:t>Heather Mahaley, </a:t>
            </a:r>
            <a:r>
              <a:rPr lang="en-US" dirty="0"/>
              <a:t>PP, ACIP</a:t>
            </a:r>
          </a:p>
          <a:p>
            <a:pPr marL="0" indent="0">
              <a:spcBef>
                <a:spcPts val="0"/>
              </a:spcBef>
              <a:buNone/>
            </a:pPr>
            <a:r>
              <a:rPr lang="en-US" dirty="0"/>
              <a:t>CGP&amp;H, </a:t>
            </a:r>
            <a:r>
              <a:rPr lang="en-US" dirty="0" smtClean="0"/>
              <a:t>Senior Planner/Project Manager</a:t>
            </a:r>
            <a:endParaRPr lang="en-US" dirty="0"/>
          </a:p>
          <a:p>
            <a:pPr marL="0" indent="0">
              <a:spcBef>
                <a:spcPts val="0"/>
              </a:spcBef>
              <a:buNone/>
            </a:pPr>
            <a:endParaRPr lang="en-US" dirty="0"/>
          </a:p>
          <a:p>
            <a:pPr marL="0" indent="0">
              <a:spcBef>
                <a:spcPts val="0"/>
              </a:spcBef>
              <a:buNone/>
            </a:pPr>
            <a:r>
              <a:rPr lang="en-US" dirty="0" smtClean="0">
                <a:hlinkClick r:id="rId2"/>
              </a:rPr>
              <a:t>hmahaley@cgph.net</a:t>
            </a:r>
            <a:endParaRPr lang="en-US" dirty="0"/>
          </a:p>
          <a:p>
            <a:pPr marL="0" indent="0">
              <a:spcBef>
                <a:spcPts val="0"/>
              </a:spcBef>
              <a:buNone/>
            </a:pPr>
            <a:r>
              <a:rPr lang="en-US" dirty="0"/>
              <a:t>609 </a:t>
            </a:r>
            <a:r>
              <a:rPr lang="en-US" dirty="0" smtClean="0"/>
              <a:t>642-4707</a:t>
            </a:r>
            <a:endParaRPr lang="en-US" dirty="0"/>
          </a:p>
          <a:p>
            <a:pPr marL="0" indent="0">
              <a:spcBef>
                <a:spcPts val="0"/>
              </a:spcBef>
              <a:buNone/>
            </a:pPr>
            <a:endParaRPr lang="en-US" dirty="0"/>
          </a:p>
          <a:p>
            <a:pPr marL="0" indent="0">
              <a:spcBef>
                <a:spcPts val="0"/>
              </a:spcBef>
              <a:buNone/>
            </a:pPr>
            <a:r>
              <a:rPr lang="en-US" dirty="0" smtClean="0"/>
              <a:t>1249 South River Road, </a:t>
            </a:r>
            <a:r>
              <a:rPr lang="en-US" dirty="0"/>
              <a:t>Suite 301</a:t>
            </a:r>
          </a:p>
          <a:p>
            <a:pPr marL="0" indent="0">
              <a:spcBef>
                <a:spcPts val="0"/>
              </a:spcBef>
              <a:buNone/>
            </a:pPr>
            <a:r>
              <a:rPr lang="en-US" dirty="0"/>
              <a:t>Cranbury, NJ </a:t>
            </a:r>
            <a:r>
              <a:rPr lang="en-US" dirty="0" smtClean="0"/>
              <a:t>08512-3633</a:t>
            </a:r>
            <a:endParaRPr lang="en-US" dirty="0"/>
          </a:p>
          <a:p>
            <a:pPr marL="0" indent="0">
              <a:buNone/>
            </a:pPr>
            <a:endParaRPr lang="en-US" dirty="0"/>
          </a:p>
        </p:txBody>
      </p:sp>
      <p:sp>
        <p:nvSpPr>
          <p:cNvPr id="4" name="Content Placeholder 3"/>
          <p:cNvSpPr>
            <a:spLocks noGrp="1"/>
          </p:cNvSpPr>
          <p:nvPr>
            <p:ph sz="half" idx="2"/>
          </p:nvPr>
        </p:nvSpPr>
        <p:spPr>
          <a:xfrm>
            <a:off x="5144289" y="1861824"/>
            <a:ext cx="5022751" cy="2458097"/>
          </a:xfrm>
        </p:spPr>
        <p:txBody>
          <a:bodyPr/>
          <a:lstStyle/>
          <a:p>
            <a:r>
              <a:rPr lang="en-US" dirty="0"/>
              <a:t>Company Website: </a:t>
            </a:r>
            <a:r>
              <a:rPr lang="en-US" u="sng" dirty="0">
                <a:hlinkClick r:id="rId3"/>
              </a:rPr>
              <a:t>www.cgph.net</a:t>
            </a:r>
            <a:endParaRPr lang="en-US" dirty="0">
              <a:hlinkClick r:id="rId3"/>
            </a:endParaRPr>
          </a:p>
          <a:p>
            <a:r>
              <a:rPr lang="en-US" dirty="0" smtClean="0"/>
              <a:t>Affordable </a:t>
            </a:r>
            <a:r>
              <a:rPr lang="en-US" dirty="0"/>
              <a:t>Homes For Sale and Rent: </a:t>
            </a:r>
            <a:r>
              <a:rPr lang="en-US" u="sng" dirty="0" smtClean="0">
                <a:hlinkClick r:id="rId4"/>
              </a:rPr>
              <a:t>www.affordablehomesnewjersey.com</a:t>
            </a:r>
            <a:endParaRPr lang="en-US" u="sng" dirty="0" smtClean="0"/>
          </a:p>
          <a:p>
            <a:r>
              <a:rPr lang="en-US" dirty="0" smtClean="0">
                <a:solidFill>
                  <a:schemeClr val="tx1"/>
                </a:solidFill>
              </a:rPr>
              <a:t>General Inquiries: </a:t>
            </a:r>
            <a:r>
              <a:rPr lang="en-US" dirty="0" smtClean="0">
                <a:solidFill>
                  <a:srgbClr val="002060"/>
                </a:solidFill>
                <a:hlinkClick r:id="rId5"/>
              </a:rPr>
              <a:t>homes@cgph.net</a:t>
            </a:r>
            <a:endParaRPr lang="en-US" dirty="0" smtClean="0">
              <a:solidFill>
                <a:srgbClr val="002060"/>
              </a:solidFill>
            </a:endParaRPr>
          </a:p>
          <a:p>
            <a:endParaRPr lang="en-US" dirty="0">
              <a:solidFill>
                <a:srgbClr val="002060"/>
              </a:solidFill>
              <a:hlinkClick r:id="rId4"/>
            </a:endParaRPr>
          </a:p>
          <a:p>
            <a:endParaRPr lang="en-US" dirty="0"/>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61673" y="4419510"/>
            <a:ext cx="4463371" cy="1424480"/>
          </a:xfrm>
          <a:prstGeom prst="rect">
            <a:avLst/>
          </a:prstGeom>
        </p:spPr>
      </p:pic>
    </p:spTree>
    <p:extLst>
      <p:ext uri="{BB962C8B-B14F-4D97-AF65-F5344CB8AC3E}">
        <p14:creationId xmlns:p14="http://schemas.microsoft.com/office/powerpoint/2010/main" val="342138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BlueTanGradient">
      <a:dk1>
        <a:srgbClr val="31312F"/>
      </a:dk1>
      <a:lt1>
        <a:sysClr val="window" lastClr="FFFFFF"/>
      </a:lt1>
      <a:dk2>
        <a:srgbClr val="000000"/>
      </a:dk2>
      <a:lt2>
        <a:srgbClr val="D9CBB9"/>
      </a:lt2>
      <a:accent1>
        <a:srgbClr val="52AC97"/>
      </a:accent1>
      <a:accent2>
        <a:srgbClr val="B79E6D"/>
      </a:accent2>
      <a:accent3>
        <a:srgbClr val="478BA9"/>
      </a:accent3>
      <a:accent4>
        <a:srgbClr val="BF4F39"/>
      </a:accent4>
      <a:accent5>
        <a:srgbClr val="826C8E"/>
      </a:accent5>
      <a:accent6>
        <a:srgbClr val="D58637"/>
      </a:accent6>
      <a:hlink>
        <a:srgbClr val="52AC97"/>
      </a:hlink>
      <a:folHlink>
        <a:srgbClr val="969696"/>
      </a:folHlink>
    </a:clrScheme>
    <a:fontScheme name="BlueTanGradient">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lueTanGradient">
      <a:dk1>
        <a:srgbClr val="31312F"/>
      </a:dk1>
      <a:lt1>
        <a:sysClr val="window" lastClr="FFFFFF"/>
      </a:lt1>
      <a:dk2>
        <a:srgbClr val="000000"/>
      </a:dk2>
      <a:lt2>
        <a:srgbClr val="D9CBB9"/>
      </a:lt2>
      <a:accent1>
        <a:srgbClr val="52AC97"/>
      </a:accent1>
      <a:accent2>
        <a:srgbClr val="B79E6D"/>
      </a:accent2>
      <a:accent3>
        <a:srgbClr val="478BA9"/>
      </a:accent3>
      <a:accent4>
        <a:srgbClr val="BF4F39"/>
      </a:accent4>
      <a:accent5>
        <a:srgbClr val="826C8E"/>
      </a:accent5>
      <a:accent6>
        <a:srgbClr val="D58637"/>
      </a:accent6>
      <a:hlink>
        <a:srgbClr val="52AC97"/>
      </a:hlink>
      <a:folHlink>
        <a:srgbClr val="969696"/>
      </a:folHlink>
    </a:clrScheme>
    <a:fontScheme name="BlueTanGradient">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792E8D6-7A87-418E-8C48-2723019F95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479</Words>
  <Application>Microsoft Office PowerPoint</Application>
  <PresentationFormat>Widescreen</PresentationFormat>
  <Paragraphs>78</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Calisto MT</vt:lpstr>
      <vt:lpstr>Franklin Gothic Medium</vt:lpstr>
      <vt:lpstr>Trebuchet MS</vt:lpstr>
      <vt:lpstr>Wingdings 3</vt:lpstr>
      <vt:lpstr>Facet</vt:lpstr>
      <vt:lpstr>Administrative Agent Services</vt:lpstr>
      <vt:lpstr>CGP&amp;H – Administrative Agent</vt:lpstr>
      <vt:lpstr>CGP&amp;H – Administrative Agent</vt:lpstr>
      <vt:lpstr>For Residents  </vt:lpstr>
      <vt:lpstr>List of Pre-approved Improvements for an Affordable Sale</vt:lpstr>
      <vt:lpstr>How to Join the Bedminster Waiting List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2018-04-19T16:36:57Z</dcterms:created>
  <dcterms:modified xsi:type="dcterms:W3CDTF">2021-01-12T21:17:29Z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TC030306239991</vt:lpwstr>
  </property>
</Properties>
</file>